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sldIdLst>
    <p:sldId id="257" r:id="rId5"/>
    <p:sldId id="262" r:id="rId6"/>
    <p:sldId id="264" r:id="rId7"/>
    <p:sldId id="265" r:id="rId8"/>
    <p:sldId id="283" r:id="rId9"/>
    <p:sldId id="284" r:id="rId10"/>
    <p:sldId id="274" r:id="rId11"/>
    <p:sldId id="275" r:id="rId12"/>
    <p:sldId id="276" r:id="rId13"/>
    <p:sldId id="277" r:id="rId14"/>
    <p:sldId id="278" r:id="rId15"/>
    <p:sldId id="282" r:id="rId16"/>
    <p:sldId id="279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dha Udayakumar -X (sudayaku - HCL TECHNOLOGIES LIMITED at Cisco)" initials="SUX(HTLaC" lastIdx="1" clrIdx="0">
    <p:extLst>
      <p:ext uri="{19B8F6BF-5375-455C-9EA6-DF929625EA0E}">
        <p15:presenceInfo xmlns:p15="http://schemas.microsoft.com/office/powerpoint/2012/main" xmlns="" userId="S::sudayaku@cisco.com::9b8fc092-cd0a-487b-9303-d688dcd922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F03F2B"/>
    <a:srgbClr val="0000CC"/>
    <a:srgbClr val="557270"/>
    <a:srgbClr val="B8D233"/>
    <a:srgbClr val="344529"/>
    <a:srgbClr val="2B3922"/>
    <a:srgbClr val="2E3722"/>
    <a:srgbClr val="FCF7F1"/>
    <a:srgbClr val="5CC6D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-8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0C0817-A112-4847-8014-A94B7D2A4EA3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206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67431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857691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5082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686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565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17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7403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47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2128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356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80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811" y="1964033"/>
            <a:ext cx="5797579" cy="1745843"/>
          </a:xfrm>
          <a:solidFill>
            <a:srgbClr val="B8D233"/>
          </a:solidFill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Micro </a:t>
            </a:r>
            <a:r>
              <a:rPr lang="en-US" sz="4400" dirty="0" smtClean="0">
                <a:solidFill>
                  <a:schemeClr val="tx1"/>
                </a:solidFill>
              </a:rPr>
              <a:t>Credit Defaulter </a:t>
            </a:r>
            <a:r>
              <a:rPr lang="en-US" sz="4400" dirty="0" smtClean="0">
                <a:solidFill>
                  <a:schemeClr val="tx1"/>
                </a:solidFill>
              </a:rPr>
              <a:t>Dataset</a:t>
            </a:r>
            <a:r>
              <a:rPr lang="en-US" sz="4400" dirty="0">
                <a:solidFill>
                  <a:schemeClr val="tx1"/>
                </a:solidFill>
              </a:rPr>
              <a:t/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Predicting </a:t>
            </a:r>
            <a:r>
              <a:rPr lang="en-US" sz="2400" dirty="0" smtClean="0">
                <a:solidFill>
                  <a:schemeClr val="tx1"/>
                </a:solidFill>
              </a:rPr>
              <a:t>the defaulter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0689" y="3959258"/>
            <a:ext cx="4775075" cy="102837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IN" sz="2000" dirty="0" err="1" smtClean="0">
                <a:solidFill>
                  <a:srgbClr val="000099"/>
                </a:solidFill>
              </a:rPr>
              <a:t>Rajesh.J</a:t>
            </a:r>
            <a:endParaRPr lang="en-IN" sz="2000" dirty="0" smtClean="0">
              <a:solidFill>
                <a:srgbClr val="000099"/>
              </a:solidFill>
            </a:endParaRPr>
          </a:p>
          <a:p>
            <a:pPr>
              <a:spcAft>
                <a:spcPts val="600"/>
              </a:spcAft>
            </a:pPr>
            <a:r>
              <a:rPr lang="en-IN" sz="2000" dirty="0" smtClean="0">
                <a:solidFill>
                  <a:srgbClr val="000099"/>
                </a:solidFill>
              </a:rPr>
              <a:t>rajesh112j@gmail.com</a:t>
            </a:r>
            <a:endParaRPr lang="en-US" sz="2000" dirty="0">
              <a:solidFill>
                <a:srgbClr val="000099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99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xmlns="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B5A48F7-AC70-4651-9DA1-D937B9CA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781050"/>
            <a:ext cx="9070041" cy="5295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12E7314-FB55-4D39-955A-AFB0B60B6792}"/>
              </a:ext>
            </a:extLst>
          </p:cNvPr>
          <p:cNvSpPr txBox="1"/>
          <p:nvPr/>
        </p:nvSpPr>
        <p:spPr>
          <a:xfrm>
            <a:off x="800100" y="365168"/>
            <a:ext cx="988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All Machine Learning Algorithm Statistics for Train &amp; Test</a:t>
            </a:r>
          </a:p>
        </p:txBody>
      </p:sp>
    </p:spTree>
    <p:extLst>
      <p:ext uri="{BB962C8B-B14F-4D97-AF65-F5344CB8AC3E}">
        <p14:creationId xmlns:p14="http://schemas.microsoft.com/office/powerpoint/2010/main" xmlns="" val="876522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xmlns="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12E7314-FB55-4D39-955A-AFB0B60B6792}"/>
              </a:ext>
            </a:extLst>
          </p:cNvPr>
          <p:cNvSpPr txBox="1"/>
          <p:nvPr/>
        </p:nvSpPr>
        <p:spPr>
          <a:xfrm>
            <a:off x="847725" y="466726"/>
            <a:ext cx="988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Model Evaluation- Error Percentage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79ED28-EAB1-455C-A02E-BE0C66B2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871537"/>
            <a:ext cx="65532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5735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xmlns="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12E7314-FB55-4D39-955A-AFB0B60B6792}"/>
              </a:ext>
            </a:extLst>
          </p:cNvPr>
          <p:cNvSpPr txBox="1"/>
          <p:nvPr/>
        </p:nvSpPr>
        <p:spPr>
          <a:xfrm>
            <a:off x="847725" y="466726"/>
            <a:ext cx="9886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/>
                </a:solidFill>
              </a:rPr>
              <a:t>Model Evaluation- Error Percentage- Analysis &amp; 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61E6CE-4F87-427D-959D-C2332A87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433" y="1016007"/>
            <a:ext cx="80676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5211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xmlns="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12E7314-FB55-4D39-955A-AFB0B60B6792}"/>
              </a:ext>
            </a:extLst>
          </p:cNvPr>
          <p:cNvSpPr txBox="1"/>
          <p:nvPr/>
        </p:nvSpPr>
        <p:spPr>
          <a:xfrm>
            <a:off x="847725" y="466726"/>
            <a:ext cx="988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accent1"/>
                </a:solidFill>
              </a:rPr>
              <a:t>Linear Regression Equation &amp; 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C733BBB5-A101-4F8D-9217-0779A9A64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70" y="1385685"/>
            <a:ext cx="11001259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winpercent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= + 19.748 * chocolate + 9.422 * fruity + 2.224 * caramel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+ 10.071 *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peanutyalmondy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 + 0.804 * nougat  + 8.919 *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crispedricewafer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- 6.165 * hard + 0.442 * bar - 0.854 * pluribus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+ 9.087 *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sugarpercent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- 5.928 *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pricepercent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+ 34.534'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BAE89E-9353-4A29-8360-558BAD9E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9" y="2971169"/>
            <a:ext cx="2809967" cy="3419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95AD5B-1A9F-478D-809F-800D4750A245}"/>
              </a:ext>
            </a:extLst>
          </p:cNvPr>
          <p:cNvSpPr txBox="1"/>
          <p:nvPr/>
        </p:nvSpPr>
        <p:spPr>
          <a:xfrm>
            <a:off x="3384612" y="2974324"/>
            <a:ext cx="609452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Considering the complete data set, the average winning rate is 50.3% in 85 products. </a:t>
            </a:r>
          </a:p>
          <a:p>
            <a:r>
              <a:rPr lang="en-IN" dirty="0"/>
              <a:t>As per the evaluation with (80:20) training and testing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Chocolate is the most important attribute of a candy followed by  </a:t>
            </a:r>
            <a:r>
              <a:rPr lang="en-IN" dirty="0" err="1"/>
              <a:t>Peanutyalmondy</a:t>
            </a:r>
            <a:r>
              <a:rPr lang="en-IN" dirty="0"/>
              <a:t> and </a:t>
            </a:r>
            <a:r>
              <a:rPr lang="en-IN" dirty="0" err="1"/>
              <a:t>crispedricewafer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need not be fruit </a:t>
            </a:r>
            <a:r>
              <a:rPr lang="en-IN" dirty="0" err="1"/>
              <a:t>flavored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must NOT be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might or might NOT be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might or might NOT be one of the many candies in the box or bag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must have sugar content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candy must be priced in the low range </a:t>
            </a:r>
          </a:p>
        </p:txBody>
      </p:sp>
    </p:spTree>
    <p:extLst>
      <p:ext uri="{BB962C8B-B14F-4D97-AF65-F5344CB8AC3E}">
        <p14:creationId xmlns:p14="http://schemas.microsoft.com/office/powerpoint/2010/main" xmlns="" val="292335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xmlns="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8" name="Picture 4" descr="Image result for thank you for teaching Machine Learning">
            <a:extLst>
              <a:ext uri="{FF2B5EF4-FFF2-40B4-BE49-F238E27FC236}">
                <a16:creationId xmlns:a16="http://schemas.microsoft.com/office/drawing/2014/main" xmlns="" id="{76AA0861-E9E3-43D3-B272-839E34B99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80612" y="321734"/>
            <a:ext cx="5379944" cy="290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machine learning training">
            <a:extLst>
              <a:ext uri="{FF2B5EF4-FFF2-40B4-BE49-F238E27FC236}">
                <a16:creationId xmlns:a16="http://schemas.microsoft.com/office/drawing/2014/main" xmlns="" id="{BE832B6F-2EC4-4211-A4EA-62BDF7CA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78350" y="3631096"/>
            <a:ext cx="5184466" cy="27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machine learning">
            <a:extLst>
              <a:ext uri="{FF2B5EF4-FFF2-40B4-BE49-F238E27FC236}">
                <a16:creationId xmlns:a16="http://schemas.microsoft.com/office/drawing/2014/main" xmlns="" id="{9470483F-2E14-4CA8-B092-A00444CB3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308034" y="1484461"/>
            <a:ext cx="5426764" cy="374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5241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2EB1C125-66F0-431E-9806-4D0662825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66783"/>
            <a:ext cx="4663440" cy="64008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rgbClr val="F03F2B"/>
                </a:solidFill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D879D7-794C-42F3-B67C-E0329EF740F2}"/>
              </a:ext>
            </a:extLst>
          </p:cNvPr>
          <p:cNvSpPr txBox="1"/>
          <p:nvPr/>
        </p:nvSpPr>
        <p:spPr>
          <a:xfrm>
            <a:off x="850392" y="1310640"/>
            <a:ext cx="8019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Data Set Description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sz="2400" b="1" dirty="0">
              <a:solidFill>
                <a:srgbClr val="000099"/>
              </a:solidFill>
            </a:endParaRPr>
          </a:p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Data Set EDA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sz="2400" b="1" dirty="0">
              <a:solidFill>
                <a:srgbClr val="000099"/>
              </a:solidFill>
            </a:endParaRPr>
          </a:p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DATA Set Machine Learning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sz="2400" b="1" dirty="0">
              <a:solidFill>
                <a:srgbClr val="000099"/>
              </a:solidFill>
            </a:endParaRPr>
          </a:p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Machine Learning </a:t>
            </a:r>
            <a:r>
              <a:rPr lang="en-IN" sz="2400" b="1" dirty="0" smtClean="0">
                <a:solidFill>
                  <a:srgbClr val="000099"/>
                </a:solidFill>
              </a:rPr>
              <a:t> </a:t>
            </a:r>
            <a:r>
              <a:rPr lang="en-IN" sz="2400" b="1" dirty="0">
                <a:solidFill>
                  <a:srgbClr val="000099"/>
                </a:solidFill>
              </a:rPr>
              <a:t>Analysis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sz="2400" b="1" dirty="0">
              <a:solidFill>
                <a:srgbClr val="000099"/>
              </a:solidFill>
            </a:endParaRPr>
          </a:p>
          <a:p>
            <a:pPr marL="285750" indent="-285750">
              <a:buFont typeface="Century Gothic" panose="020B0502020202020204" pitchFamily="34" charset="0"/>
              <a:buChar char="□"/>
            </a:pPr>
            <a:r>
              <a:rPr lang="en-IN" sz="2400" b="1" dirty="0">
                <a:solidFill>
                  <a:srgbClr val="000099"/>
                </a:solidFill>
              </a:rPr>
              <a:t>Prediction </a:t>
            </a:r>
          </a:p>
          <a:p>
            <a:pPr marL="285750" indent="-285750">
              <a:buFont typeface="Century Gothic" panose="020B0502020202020204" pitchFamily="34" charset="0"/>
              <a:buChar char="□"/>
            </a:pPr>
            <a:endParaRPr lang="en-IN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D2B816-4A8D-4E0C-85C1-941BBED64457}"/>
              </a:ext>
            </a:extLst>
          </p:cNvPr>
          <p:cNvSpPr txBox="1"/>
          <p:nvPr/>
        </p:nvSpPr>
        <p:spPr>
          <a:xfrm>
            <a:off x="621437" y="497150"/>
            <a:ext cx="262779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b="1" u="sng" dirty="0">
                <a:solidFill>
                  <a:srgbClr val="000099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xmlns="" val="1486101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xmlns="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2768" y="1317233"/>
            <a:ext cx="4775075" cy="1630907"/>
          </a:xfrm>
          <a:solidFill>
            <a:srgbClr val="B8D233"/>
          </a:solidFill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xmlns="" val="411381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/>
          </a:bodyPr>
          <a:lstStyle/>
          <a:p>
            <a:r>
              <a:rPr lang="en-IN" dirty="0" smtClean="0"/>
              <a:t>LABEL : Value 0 (</a:t>
            </a:r>
            <a:r>
              <a:rPr lang="en-IN" dirty="0" err="1" smtClean="0"/>
              <a:t>defauter</a:t>
            </a:r>
            <a:r>
              <a:rPr lang="en-IN" dirty="0" smtClean="0"/>
              <a:t>)and 1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4541" t="32925" r="38240" b="21225"/>
          <a:stretch>
            <a:fillRect/>
          </a:stretch>
        </p:blipFill>
        <p:spPr bwMode="auto">
          <a:xfrm>
            <a:off x="1343608" y="1007706"/>
            <a:ext cx="5756988" cy="31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0827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chine learning supervised learning algorithms">
            <a:extLst>
              <a:ext uri="{FF2B5EF4-FFF2-40B4-BE49-F238E27FC236}">
                <a16:creationId xmlns:a16="http://schemas.microsoft.com/office/drawing/2014/main" xmlns="" id="{86639C7C-A54C-4D38-BF1A-E50061BB68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4627" y="468780"/>
            <a:ext cx="4754563" cy="275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mse in machine learning">
            <a:extLst>
              <a:ext uri="{FF2B5EF4-FFF2-40B4-BE49-F238E27FC236}">
                <a16:creationId xmlns:a16="http://schemas.microsoft.com/office/drawing/2014/main" xmlns="" id="{00D39ACB-BC32-4318-AA56-EAB53D44052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7324" y="3429000"/>
            <a:ext cx="3166790" cy="299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9844357E-5232-446E-80F5-5B47F67CB50C}"/>
              </a:ext>
            </a:extLst>
          </p:cNvPr>
          <p:cNvSpPr/>
          <p:nvPr/>
        </p:nvSpPr>
        <p:spPr>
          <a:xfrm>
            <a:off x="3435658" y="1162975"/>
            <a:ext cx="1162975" cy="1509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F4883AB3-7ED3-4598-87CA-E4862F4FE5AE}"/>
              </a:ext>
            </a:extLst>
          </p:cNvPr>
          <p:cNvSpPr/>
          <p:nvPr/>
        </p:nvSpPr>
        <p:spPr>
          <a:xfrm>
            <a:off x="3306931" y="1611476"/>
            <a:ext cx="1420427" cy="4722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62BBECB-C5FE-4174-B446-19E7B5C0D175}"/>
              </a:ext>
            </a:extLst>
          </p:cNvPr>
          <p:cNvSpPr txBox="1"/>
          <p:nvPr/>
        </p:nvSpPr>
        <p:spPr>
          <a:xfrm>
            <a:off x="6352540" y="412790"/>
            <a:ext cx="440719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accent1">
                    <a:lumMod val="50000"/>
                  </a:schemeClr>
                </a:solidFill>
              </a:rPr>
              <a:t>Models used to Evaluate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Manually Tuned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Tuned by Grid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Random Forest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IN" dirty="0"/>
              <a:t>Manually Tuned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IN" dirty="0"/>
              <a:t>Tuned by Random Search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C159E91-EB9A-4A32-8B16-110B070B6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26" y="3631575"/>
            <a:ext cx="4754563" cy="2689326"/>
          </a:xfrm>
          <a:prstGeom prst="rect">
            <a:avLst/>
          </a:prstGeom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xmlns="" id="{BFE2B2DA-1E8E-4CA5-BF4F-C1D186F3CF24}"/>
              </a:ext>
            </a:extLst>
          </p:cNvPr>
          <p:cNvSpPr/>
          <p:nvPr/>
        </p:nvSpPr>
        <p:spPr>
          <a:xfrm>
            <a:off x="9744075" y="3226426"/>
            <a:ext cx="1879008" cy="650249"/>
          </a:xfrm>
          <a:prstGeom prst="borderCallout1">
            <a:avLst>
              <a:gd name="adj1" fmla="val 68554"/>
              <a:gd name="adj2" fmla="val 1805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 Evaluation Metrics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BE1C9979-6A03-4EE4-9A02-F51D854C6BCC}"/>
              </a:ext>
            </a:extLst>
          </p:cNvPr>
          <p:cNvSpPr/>
          <p:nvPr/>
        </p:nvSpPr>
        <p:spPr>
          <a:xfrm>
            <a:off x="1381125" y="4876800"/>
            <a:ext cx="1276350" cy="6667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E08C7E0D-D403-4356-802A-BE460A2FA995}"/>
              </a:ext>
            </a:extLst>
          </p:cNvPr>
          <p:cNvSpPr/>
          <p:nvPr/>
        </p:nvSpPr>
        <p:spPr>
          <a:xfrm>
            <a:off x="838200" y="5543550"/>
            <a:ext cx="1123950" cy="7773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76200">
                <a:solidFill>
                  <a:srgbClr val="92D05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81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6C3BDA-3104-4A21-862C-1841CADF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 if…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79BB41-B989-4291-9364-A38487849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1510"/>
            <a:ext cx="6686550" cy="150368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Multicollinearity is not present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 error term normally distributed </a:t>
            </a:r>
          </a:p>
        </p:txBody>
      </p:sp>
    </p:spTree>
    <p:extLst>
      <p:ext uri="{BB962C8B-B14F-4D97-AF65-F5344CB8AC3E}">
        <p14:creationId xmlns:p14="http://schemas.microsoft.com/office/powerpoint/2010/main" xmlns="" val="134732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xmlns="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59762B04-C18B-4BFD-B405-CEA4FA98B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9082" y="28142"/>
            <a:ext cx="76829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2F6D681-4431-48F6-A4A5-9CBFA3E4F7DF}"/>
              </a:ext>
            </a:extLst>
          </p:cNvPr>
          <p:cNvSpPr txBox="1"/>
          <p:nvPr/>
        </p:nvSpPr>
        <p:spPr>
          <a:xfrm>
            <a:off x="8681981" y="1214805"/>
            <a:ext cx="2376319" cy="313932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Chocolate is highly co-related to Winpercent. </a:t>
            </a:r>
          </a:p>
          <a:p>
            <a:endParaRPr lang="en-IN" dirty="0">
              <a:solidFill>
                <a:srgbClr val="000000"/>
              </a:solidFill>
              <a:latin typeface="Helvetica Neue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There is no significant co-relation between the features. </a:t>
            </a:r>
          </a:p>
          <a:p>
            <a:endParaRPr lang="en-IN" dirty="0">
              <a:solidFill>
                <a:srgbClr val="000000"/>
              </a:solidFill>
              <a:latin typeface="Helvetica Neue"/>
            </a:endParaRPr>
          </a:p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Hence we can rule out multicollinearity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07504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65168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/>
            </a:r>
            <a:b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</a:br>
            <a:r>
              <a:rPr lang="en-IN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Target Variable - Normally Distributed ?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xmlns="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9F7EC076-628B-4A87-B5BA-066CFAE55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835" y="1722437"/>
            <a:ext cx="36766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FA52381-91B8-4AC3-927A-40622048C874}"/>
              </a:ext>
            </a:extLst>
          </p:cNvPr>
          <p:cNvSpPr txBox="1"/>
          <p:nvPr/>
        </p:nvSpPr>
        <p:spPr>
          <a:xfrm>
            <a:off x="833120" y="5442635"/>
            <a:ext cx="8361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FF"/>
                </a:solidFill>
                <a:effectLst/>
                <a:latin typeface="Helvetica Neue"/>
              </a:rPr>
              <a:t>Observation: Winpercent (target variable) is normally distributed, so we can proceed with the model building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9685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44" y="421730"/>
            <a:ext cx="10058400" cy="78046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Train &amp; Test: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 descr="Colorful candy roll">
            <a:extLst>
              <a:ext uri="{FF2B5EF4-FFF2-40B4-BE49-F238E27FC236}">
                <a16:creationId xmlns:a16="http://schemas.microsoft.com/office/drawing/2014/main" xmlns="" id="{92F22EF6-CA16-4E88-9319-33A8F6A824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9870141" y="5325035"/>
            <a:ext cx="2082052" cy="1342608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AA5B28-9BA1-4D0D-B943-E0F23B3E1DD2}"/>
              </a:ext>
            </a:extLst>
          </p:cNvPr>
          <p:cNvSpPr txBox="1"/>
          <p:nvPr/>
        </p:nvSpPr>
        <p:spPr>
          <a:xfrm>
            <a:off x="505311" y="1019339"/>
            <a:ext cx="9773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Features &amp; Target</a:t>
            </a:r>
            <a:endParaRPr lang="en-IN" sz="2400" b="1" u="sng" dirty="0">
              <a:solidFill>
                <a:schemeClr val="accent1"/>
              </a:solidFill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features = ['chocolate', 'fruity', 'caramel', 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peanutyalmondy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','nougat', 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crispedricewafer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', 'hard', 'bar', 'pluribus', 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sugarpercent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', 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pricepercent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']      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target = ['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</a:rPr>
              <a:t>winpercent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']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E1E79D88-9331-4B3A-8898-6B722EE52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10" y="2866654"/>
            <a:ext cx="6730738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000" b="1" u="sng" dirty="0">
                <a:solidFill>
                  <a:schemeClr val="accent1"/>
                </a:solidFill>
              </a:rPr>
              <a:t>Test –Set 20%: Shape of Train &amp; Test 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solidFill>
                <a:schemeClr val="accent1"/>
              </a:solidFill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Train cases as below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shape : (68, 11)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shape: (68, 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***************************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Test cases as below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shape: (17, 11)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 shape: (17, 1)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669655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90E45F77-AEFC-46EF-A7C1-5B338C297B0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115</TotalTime>
  <Words>371</Words>
  <Application>Microsoft Office PowerPoint</Application>
  <PresentationFormat>Custom</PresentationFormat>
  <Paragraphs>76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Basis</vt:lpstr>
      <vt:lpstr>Micro Credit Defaulter Dataset Predicting the defaulter</vt:lpstr>
      <vt:lpstr>Slide 2</vt:lpstr>
      <vt:lpstr>Exploratory data Analysis (EDA)</vt:lpstr>
      <vt:lpstr>LABEL : Value 0 (defauter)and 1</vt:lpstr>
      <vt:lpstr>Slide 5</vt:lpstr>
      <vt:lpstr>Check if…</vt:lpstr>
      <vt:lpstr>Slide 7</vt:lpstr>
      <vt:lpstr>  Target Variable - Normally Distributed ?  </vt:lpstr>
      <vt:lpstr> Train &amp; Test:  </vt:lpstr>
      <vt:lpstr> </vt:lpstr>
      <vt:lpstr> </vt:lpstr>
      <vt:lpstr> </vt:lpstr>
      <vt:lpstr> 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Candy Dataset- Predicting the most preferred candy type</dc:title>
  <dc:creator>Sudha Udayakumar -X (sudayaku - HCL TECHNOLOGIES LIMITED at Cisco)</dc:creator>
  <cp:lastModifiedBy>jeeves training</cp:lastModifiedBy>
  <cp:revision>23</cp:revision>
  <dcterms:created xsi:type="dcterms:W3CDTF">2021-02-14T17:14:58Z</dcterms:created>
  <dcterms:modified xsi:type="dcterms:W3CDTF">2021-04-30T18:16:50Z</dcterms:modified>
</cp:coreProperties>
</file>